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0" d="100"/>
          <a:sy n="110" d="100"/>
        </p:scale>
        <p:origin x="1614" y="11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CE7806F-3972-4861-AB6C-09E6F33B35B1}" type="datetimeFigureOut">
              <a:rPr lang="en-US" smtClean="0"/>
              <a:t>7/29/2022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B2952D-5F72-4247-A994-4EF818302E02}"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E7806F-3972-4861-AB6C-09E6F33B35B1}" type="datetimeFigureOut">
              <a:rPr lang="en-US" smtClean="0"/>
              <a:t>7/29/2022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B2952D-5F72-4247-A994-4EF818302E0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CE7806F-3972-4861-AB6C-09E6F33B35B1}" type="datetimeFigureOut">
              <a:rPr lang="en-US" smtClean="0"/>
              <a:t>7/29/2022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B2952D-5F72-4247-A994-4EF818302E02}"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CE7806F-3972-4861-AB6C-09E6F33B35B1}" type="datetimeFigureOut">
              <a:rPr lang="en-US" smtClean="0"/>
              <a:t>7/29/2022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B2952D-5F72-4247-A994-4EF818302E02}"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CE7806F-3972-4861-AB6C-09E6F33B35B1}" type="datetimeFigureOut">
              <a:rPr lang="en-US" smtClean="0"/>
              <a:t>7/29/2022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8B2952D-5F72-4247-A994-4EF818302E0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CE7806F-3972-4861-AB6C-09E6F33B35B1}" type="datetimeFigureOut">
              <a:rPr lang="en-US" smtClean="0"/>
              <a:t>7/29/2022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8B2952D-5F72-4247-A994-4EF818302E0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E7806F-3972-4861-AB6C-09E6F33B35B1}" type="datetimeFigureOut">
              <a:rPr lang="en-US" smtClean="0"/>
              <a:t>7/29/2022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8B2952D-5F72-4247-A994-4EF818302E0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CE7806F-3972-4861-AB6C-09E6F33B35B1}" type="datetimeFigureOut">
              <a:rPr lang="en-US" smtClean="0"/>
              <a:t>7/29/2022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B2952D-5F72-4247-A994-4EF818302E0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CE7806F-3972-4861-AB6C-09E6F33B35B1}" type="datetimeFigureOut">
              <a:rPr lang="en-US" smtClean="0"/>
              <a:t>7/29/2022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B2952D-5F72-4247-A994-4EF818302E0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E7806F-3972-4861-AB6C-09E6F33B35B1}" type="datetimeFigureOut">
              <a:rPr lang="en-US" smtClean="0"/>
              <a:t>7/29/2022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B2952D-5F72-4247-A994-4EF818302E0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E7806F-3972-4861-AB6C-09E6F33B35B1}" type="datetimeFigureOut">
              <a:rPr lang="en-US" smtClean="0"/>
              <a:t>7/29/2022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B2952D-5F72-4247-A994-4EF818302E0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E7806F-3972-4861-AB6C-09E6F33B35B1}" type="datetimeFigureOut">
              <a:rPr lang="en-US" smtClean="0"/>
              <a:t>7/29/2022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B2952D-5F72-4247-A994-4EF818302E0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hi.wikipedia.org/wiki/%E0%A4%A8%E0%A4%BE%E0%A4%9F%E0%A4%95" TargetMode="External"/><Relationship Id="rId7" Type="http://schemas.openxmlformats.org/officeDocument/2006/relationships/hyperlink" Target="https://hi.wikipedia.org/wiki/%E0%A4%B6%E0%A4%95%E0%A5%81%E0%A4%A8%E0%A5%8D%E0%A4%A4%E0%A4%B2%E0%A4%BE" TargetMode="External"/><Relationship Id="rId2" Type="http://schemas.openxmlformats.org/officeDocument/2006/relationships/hyperlink" Target="https://hi.wikipedia.org/wiki/%E0%A4%95%E0%A4%BE%E0%A4%B2%E0%A4%BF%E0%A4%A6%E0%A4%BE%E0%A4%B8" TargetMode="External"/><Relationship Id="rId1" Type="http://schemas.openxmlformats.org/officeDocument/2006/relationships/slideLayout" Target="../slideLayouts/slideLayout2.xml"/><Relationship Id="rId6" Type="http://schemas.openxmlformats.org/officeDocument/2006/relationships/hyperlink" Target="https://hi.wikipedia.org/wiki/%E0%A4%A6%E0%A5%81%E0%A4%B7%E0%A5%8D%E0%A4%AF%E0%A4%A8%E0%A5%8D%E0%A4%A4" TargetMode="External"/><Relationship Id="rId5" Type="http://schemas.openxmlformats.org/officeDocument/2006/relationships/hyperlink" Target="https://hi.wikipedia.org/wiki/%E0%A4%85%E0%A4%AD%E0%A4%BF%E0%A4%9C%E0%A5%8D%E0%A4%9E%E0%A4%BE%E0%A4%A8%E0%A4%B6%E0%A4%BE%E0%A4%95%E0%A5%81%E0%A4%A8%E0%A5%8D%E0%A4%A4%E0%A4%B2%E0%A4%AE%E0%A5%8D" TargetMode="External"/><Relationship Id="rId4" Type="http://schemas.openxmlformats.org/officeDocument/2006/relationships/hyperlink" Target="https://hi.wikipedia.org/wiki/%E0%A4%85%E0%A4%A8%E0%A5%81%E0%A4%B5%E0%A4%BE%E0%A4%A6"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s://hi.wikipedia.org/wiki/%E0%A4%86%E0%A4%A6%E0%A4%BF%E0%A4%AA%E0%A4%B0%E0%A5%8D%E0%A4%B5" TargetMode="External"/><Relationship Id="rId2" Type="http://schemas.openxmlformats.org/officeDocument/2006/relationships/hyperlink" Target="https://hi.wikipedia.org/wiki/%E0%A4%AE%E0%A4%B9%E0%A4%BE%E0%A4%AD%E0%A4%BE%E0%A4%B0%E0%A4%A4" TargetMode="External"/><Relationship Id="rId1" Type="http://schemas.openxmlformats.org/officeDocument/2006/relationships/slideLayout" Target="../slideLayouts/slideLayout2.xml"/><Relationship Id="rId5" Type="http://schemas.openxmlformats.org/officeDocument/2006/relationships/hyperlink" Target="https://hi.wikipedia.org/wiki/%E0%A4%A6%E0%A5%81%E0%A4%B0%E0%A5%8D%E0%A4%B5%E0%A4%BE%E0%A4%B8%E0%A4%BE_%E0%A4%8B%E0%A4%B7%E0%A4%BF" TargetMode="External"/><Relationship Id="rId4" Type="http://schemas.openxmlformats.org/officeDocument/2006/relationships/hyperlink" Target="https://hi.wikipedia.org/wiki/%E0%A4%AA%E0%A4%A6%E0%A5%8D%E0%A4%AE_%E0%A4%AA%E0%A5%81%E0%A4%B0%E0%A4%BE%E0%A4%A3"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hi.wikipedia.org/wiki/%E0%A4%AE%E0%A5%87%E0%A4%A8%E0%A4%95%E0%A4%BE" TargetMode="External"/><Relationship Id="rId2" Type="http://schemas.openxmlformats.org/officeDocument/2006/relationships/hyperlink" Target="https://hi.wikipedia.org/wiki/%E0%A4%AD%E0%A4%B0%E0%A4%A4" TargetMode="External"/><Relationship Id="rId1" Type="http://schemas.openxmlformats.org/officeDocument/2006/relationships/slideLayout" Target="../slideLayouts/slideLayout2.xml"/><Relationship Id="rId4" Type="http://schemas.openxmlformats.org/officeDocument/2006/relationships/hyperlink" Target="https://hi.wikipedia.org/wiki/%E0%A4%85%E0%A4%AA%E0%A5%8D%E0%A4%B8%E0%A4%B0%E0%A4%BE"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hi.wikipedia.org/wiki/%E0%A4%AF%E0%A5%8B%E0%A4%B9%E0%A4%BE%E0%A4%A8_%E0%A4%B5%E0%A5%81%E0%A4%B2%E0%A5%8D%E0%A4%AB%E0%A4%97%E0%A4%BE%E0%A4%82%E0%A4%97_%E0%A4%AB%E0%A4%BE%E0%A4%A8_%E0%A4%97%E0%A5%87%E0%A4%9F%E0%A5%87"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hi.wikipedia.org/wiki/%E0%A4%B6%E0%A5%83%E0%A4%82%E0%A4%97%E0%A4%BE%E0%A4%B0_%E0%A4%B0%E0%A4%B8"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543800" cy="1143000"/>
          </a:xfrm>
        </p:spPr>
        <p:txBody>
          <a:bodyPr>
            <a:noAutofit/>
          </a:bodyPr>
          <a:lstStyle/>
          <a:p>
            <a:r>
              <a:rPr lang="hi-IN" b="1" dirty="0">
                <a:solidFill>
                  <a:srgbClr val="FF0000"/>
                </a:solidFill>
              </a:rPr>
              <a:t>अभिज्ञानशाकुन्तलम्</a:t>
            </a:r>
            <a:br>
              <a:rPr lang="hi-IN" b="1" dirty="0">
                <a:solidFill>
                  <a:srgbClr val="FF0000"/>
                </a:solidFill>
              </a:rPr>
            </a:br>
            <a:endParaRPr lang="en-US" b="1" dirty="0">
              <a:solidFill>
                <a:srgbClr val="FF0000"/>
              </a:solidFill>
            </a:endParaRPr>
          </a:p>
        </p:txBody>
      </p:sp>
      <p:sp>
        <p:nvSpPr>
          <p:cNvPr id="3" name="Subtitle 2"/>
          <p:cNvSpPr>
            <a:spLocks noGrp="1"/>
          </p:cNvSpPr>
          <p:nvPr>
            <p:ph idx="1"/>
          </p:nvPr>
        </p:nvSpPr>
        <p:spPr>
          <a:xfrm>
            <a:off x="914400" y="1143000"/>
            <a:ext cx="7315200" cy="4983163"/>
          </a:xfrm>
        </p:spPr>
        <p:txBody>
          <a:bodyPr>
            <a:noAutofit/>
          </a:bodyPr>
          <a:lstStyle/>
          <a:p>
            <a:pPr algn="just"/>
            <a:r>
              <a:rPr lang="hi-IN" sz="2800" dirty="0"/>
              <a:t>अभिज्ञान शाकुन्तलम् </a:t>
            </a:r>
            <a:r>
              <a:rPr lang="hi-IN" sz="2800" dirty="0">
                <a:hlinkClick r:id="rId2" tooltip="कालिदास"/>
              </a:rPr>
              <a:t>महाकवि कालिदास</a:t>
            </a:r>
            <a:r>
              <a:rPr lang="hi-IN" sz="2800" dirty="0"/>
              <a:t> का विश्वविख्यात </a:t>
            </a:r>
            <a:r>
              <a:rPr lang="hi-IN" sz="2800" dirty="0">
                <a:hlinkClick r:id="rId3" tooltip="नाटक"/>
              </a:rPr>
              <a:t>नाटक</a:t>
            </a:r>
            <a:r>
              <a:rPr lang="hi-IN" sz="2800" dirty="0"/>
              <a:t> है ‌जिसका </a:t>
            </a:r>
            <a:r>
              <a:rPr lang="hi-IN" sz="2800" dirty="0">
                <a:hlinkClick r:id="rId4" tooltip="अनुवाद"/>
              </a:rPr>
              <a:t>अनुवाद</a:t>
            </a:r>
            <a:r>
              <a:rPr lang="hi-IN" sz="2800" dirty="0"/>
              <a:t> प्रायः सभी विदेशी भाषाओं में हो चुका है।</a:t>
            </a:r>
            <a:r>
              <a:rPr lang="hi-IN" sz="2800" baseline="30000" dirty="0">
                <a:hlinkClick r:id="rId5"/>
              </a:rPr>
              <a:t>[1]</a:t>
            </a:r>
            <a:r>
              <a:rPr lang="hi-IN" sz="2800" dirty="0"/>
              <a:t> इसमें राजा </a:t>
            </a:r>
            <a:r>
              <a:rPr lang="hi-IN" sz="2800" dirty="0">
                <a:hlinkClick r:id="rId6" tooltip="दुष्यन्त"/>
              </a:rPr>
              <a:t>दुष्यन्त</a:t>
            </a:r>
            <a:r>
              <a:rPr lang="hi-IN" sz="2800" dirty="0"/>
              <a:t> तथा </a:t>
            </a:r>
            <a:r>
              <a:rPr lang="hi-IN" sz="2800" dirty="0">
                <a:hlinkClick r:id="rId7" tooltip="शकुन्तला"/>
              </a:rPr>
              <a:t>शकुन्तला</a:t>
            </a:r>
            <a:r>
              <a:rPr lang="hi-IN" sz="2800" dirty="0"/>
              <a:t> के प्रणय, विवाह, विरह, प्रत्याख्यान तथा पुनर्मिलन की एक सुन्दर कहानी है। पौराणिक कथा में दुष्यन्त को आकाशवाणी द्वारा बोध होता है पर इस नाटक में कवि ने मुद्रिका द्वारा इसका बोध कराया है।</a:t>
            </a:r>
            <a:endParaRPr lang="en-US" sz="2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9144000" cy="715962"/>
          </a:xfrm>
        </p:spPr>
        <p:txBody>
          <a:bodyPr>
            <a:noAutofit/>
          </a:bodyPr>
          <a:lstStyle/>
          <a:p>
            <a:r>
              <a:rPr lang="hi-IN" b="1" dirty="0"/>
              <a:t>कथावस्तु</a:t>
            </a:r>
            <a:endParaRPr lang="en-US" b="1" dirty="0"/>
          </a:p>
        </p:txBody>
      </p:sp>
      <p:sp>
        <p:nvSpPr>
          <p:cNvPr id="3" name="Content Placeholder 2"/>
          <p:cNvSpPr>
            <a:spLocks noGrp="1"/>
          </p:cNvSpPr>
          <p:nvPr>
            <p:ph idx="1"/>
          </p:nvPr>
        </p:nvSpPr>
        <p:spPr>
          <a:xfrm>
            <a:off x="609600" y="1219200"/>
            <a:ext cx="8229600" cy="4525963"/>
          </a:xfrm>
        </p:spPr>
        <p:txBody>
          <a:bodyPr>
            <a:normAutofit fontScale="85000" lnSpcReduction="20000"/>
          </a:bodyPr>
          <a:lstStyle/>
          <a:p>
            <a:pPr algn="just"/>
            <a:r>
              <a:rPr lang="hi-IN" dirty="0"/>
              <a:t>यह कथा </a:t>
            </a:r>
            <a:r>
              <a:rPr lang="hi-IN" dirty="0">
                <a:hlinkClick r:id="rId2" tooltip="महाभारत"/>
              </a:rPr>
              <a:t>महाभारत</a:t>
            </a:r>
            <a:r>
              <a:rPr lang="hi-IN" dirty="0"/>
              <a:t> के </a:t>
            </a:r>
            <a:r>
              <a:rPr lang="hi-IN" dirty="0">
                <a:hlinkClick r:id="rId3" tooltip="आदिपर्व"/>
              </a:rPr>
              <a:t>आदिपर्व</a:t>
            </a:r>
            <a:r>
              <a:rPr lang="hi-IN" dirty="0"/>
              <a:t> से ली गई है। यों </a:t>
            </a:r>
            <a:r>
              <a:rPr lang="hi-IN" dirty="0">
                <a:hlinkClick r:id="rId4" tooltip="पद्म पुराण"/>
              </a:rPr>
              <a:t>पद्मपुराण</a:t>
            </a:r>
            <a:r>
              <a:rPr lang="hi-IN" dirty="0"/>
              <a:t> में भी शकुन्तला की कथा मिलती है और वह महाभारत की अपेक्षा शकुन्तला की कथा के अधिक निकट है। </a:t>
            </a:r>
            <a:endParaRPr lang="hi-IN" dirty="0" smtClean="0"/>
          </a:p>
          <a:p>
            <a:pPr algn="just"/>
            <a:r>
              <a:rPr lang="hi-IN" dirty="0" smtClean="0"/>
              <a:t>इस </a:t>
            </a:r>
            <a:r>
              <a:rPr lang="hi-IN" dirty="0"/>
              <a:t>कारण विन्टरनिट्ज् की कथा </a:t>
            </a:r>
            <a:r>
              <a:rPr lang="hi-IN" dirty="0">
                <a:hlinkClick r:id="rId4" tooltip="पद्म पुराण"/>
              </a:rPr>
              <a:t>पद्मपुराण</a:t>
            </a:r>
            <a:r>
              <a:rPr lang="hi-IN" dirty="0"/>
              <a:t> से ली गई है। </a:t>
            </a:r>
            <a:endParaRPr lang="hi-IN" dirty="0" smtClean="0"/>
          </a:p>
          <a:p>
            <a:pPr algn="just"/>
            <a:r>
              <a:rPr lang="hi-IN" dirty="0" smtClean="0"/>
              <a:t>परन्तु </a:t>
            </a:r>
            <a:r>
              <a:rPr lang="hi-IN" dirty="0"/>
              <a:t>विद्वानों का कथन है कि पद्मपुराण का यह भाग शकुन्तला की रचना के बाद लिखा और बाद में प्रक्षिप्त प्रतीत होता है। </a:t>
            </a:r>
            <a:endParaRPr lang="hi-IN" dirty="0" smtClean="0"/>
          </a:p>
          <a:p>
            <a:pPr algn="just"/>
            <a:r>
              <a:rPr lang="hi-IN" dirty="0" smtClean="0"/>
              <a:t>महाभारत </a:t>
            </a:r>
            <a:r>
              <a:rPr lang="hi-IN" dirty="0"/>
              <a:t>की कथा में </a:t>
            </a:r>
            <a:r>
              <a:rPr lang="hi-IN" dirty="0">
                <a:hlinkClick r:id="rId5" tooltip="दुर्वासा ऋषि"/>
              </a:rPr>
              <a:t>दुर्वासा</a:t>
            </a:r>
            <a:r>
              <a:rPr lang="hi-IN" dirty="0"/>
              <a:t> के शाप का उल्लेख नहीं है। महाभारत का दुष्यन्त से यदि ठीक उलटा नहीं, तो भी बहुत अधिक भिन्न है।</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09600"/>
            <a:ext cx="8255478" cy="838200"/>
          </a:xfrm>
        </p:spPr>
        <p:txBody>
          <a:bodyPr>
            <a:normAutofit fontScale="90000"/>
          </a:bodyPr>
          <a:lstStyle/>
          <a:p>
            <a:r>
              <a:rPr lang="hi-IN" b="1" dirty="0"/>
              <a:t>अभिज्ञानशाकुन्तलम्</a:t>
            </a:r>
            <a:br>
              <a:rPr lang="hi-IN" b="1" dirty="0"/>
            </a:br>
            <a:r>
              <a:rPr lang="hi-IN" b="1" dirty="0" smtClean="0"/>
              <a:t> की कथा</a:t>
            </a:r>
            <a:r>
              <a:rPr lang="hi-IN" dirty="0"/>
              <a:t/>
            </a:r>
            <a:br>
              <a:rPr lang="hi-IN" dirty="0"/>
            </a:br>
            <a:endParaRPr lang="en-US" dirty="0"/>
          </a:p>
        </p:txBody>
      </p:sp>
      <p:sp>
        <p:nvSpPr>
          <p:cNvPr id="3" name="Content Placeholder 2"/>
          <p:cNvSpPr>
            <a:spLocks noGrp="1"/>
          </p:cNvSpPr>
          <p:nvPr>
            <p:ph idx="1"/>
          </p:nvPr>
        </p:nvSpPr>
        <p:spPr/>
        <p:txBody>
          <a:bodyPr>
            <a:normAutofit fontScale="92500" lnSpcReduction="20000"/>
          </a:bodyPr>
          <a:lstStyle/>
          <a:p>
            <a:pPr algn="just"/>
            <a:r>
              <a:rPr lang="hi-IN" dirty="0"/>
              <a:t>शकुंतला राजा दुष्यन्त की पत्नी थी जो भारत के सुप्रसिद्ध राजा </a:t>
            </a:r>
            <a:r>
              <a:rPr lang="hi-IN" dirty="0">
                <a:hlinkClick r:id="rId2" tooltip="भरत"/>
              </a:rPr>
              <a:t>भरत</a:t>
            </a:r>
            <a:r>
              <a:rPr lang="hi-IN" dirty="0"/>
              <a:t> की माता और </a:t>
            </a:r>
            <a:r>
              <a:rPr lang="hi-IN" dirty="0">
                <a:hlinkClick r:id="rId3" tooltip="मेनका"/>
              </a:rPr>
              <a:t>मेनका</a:t>
            </a:r>
            <a:r>
              <a:rPr lang="hi-IN" dirty="0"/>
              <a:t> </a:t>
            </a:r>
            <a:r>
              <a:rPr lang="hi-IN" dirty="0">
                <a:hlinkClick r:id="rId4" tooltip="अप्सरा"/>
              </a:rPr>
              <a:t>अप्सरा</a:t>
            </a:r>
            <a:r>
              <a:rPr lang="hi-IN" dirty="0"/>
              <a:t> की कन्या थी। </a:t>
            </a:r>
            <a:endParaRPr lang="hi-IN" dirty="0" smtClean="0"/>
          </a:p>
          <a:p>
            <a:pPr algn="just"/>
            <a:r>
              <a:rPr lang="hi-IN" dirty="0" smtClean="0"/>
              <a:t>महाभारत </a:t>
            </a:r>
            <a:r>
              <a:rPr lang="hi-IN" dirty="0"/>
              <a:t>में लिखा है कि शंकुतला का जन्म मेनका अप्सरा के गर्भ से हुआ था जो इसे वन में छोड़कर चली गई थी</a:t>
            </a:r>
            <a:r>
              <a:rPr lang="hi-IN" dirty="0" smtClean="0"/>
              <a:t>।</a:t>
            </a:r>
          </a:p>
          <a:p>
            <a:pPr algn="just"/>
            <a:r>
              <a:rPr lang="hi-IN" dirty="0" smtClean="0"/>
              <a:t> </a:t>
            </a:r>
            <a:r>
              <a:rPr lang="hi-IN" dirty="0"/>
              <a:t>वन में शंकुतों (पक्षियों) आदि ने हिंसक पशुओं से इसकी रक्षा की थी, इसी से इसका नाम शकुंतला पड़ा। वन में से इसे कण्व ऋषि उठा लाए थे और अपने आश्रम में रखकर कन्या के समान पालते थे।</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pPr algn="just"/>
            <a:r>
              <a:rPr lang="hi-IN" dirty="0"/>
              <a:t>एक बार राजा दुष्यन्त अपने साथ कुछ सैनिकों को लेकर शिकार खेलने निकले और घूमते फिरते कण्व ऋषि के आश्रम में पहुँचे। </a:t>
            </a:r>
            <a:endParaRPr lang="hi-IN" dirty="0" smtClean="0"/>
          </a:p>
          <a:p>
            <a:pPr algn="just"/>
            <a:r>
              <a:rPr lang="hi-IN" dirty="0" smtClean="0"/>
              <a:t>ऋषि </a:t>
            </a:r>
            <a:r>
              <a:rPr lang="hi-IN" dirty="0"/>
              <a:t>उस समय वहाँ उपस्थित नहीं थे; इससे युवती शकुन्तला ने ही राजा दुष्यंत का आतिथ्य सत्कार किया। उसी अवसर पर दोनों में प्रेम और फिर गंधर्व विवाह हो गया। मुनि जब लौटकर आए, तब यह जानकर बहुत प्रसन्न हुए कि शकुंतला का विवाह दुष्यंत से हो गया। </a:t>
            </a:r>
            <a:endParaRPr lang="hi-IN" dirty="0" smtClean="0"/>
          </a:p>
          <a:p>
            <a:pPr algn="just"/>
            <a:r>
              <a:rPr lang="hi-IN" dirty="0" smtClean="0"/>
              <a:t>शकुंतला </a:t>
            </a:r>
            <a:r>
              <a:rPr lang="hi-IN" dirty="0"/>
              <a:t>उस समय गर्भवती हो चुकी थी। समय पाकर उसके गर्भ से बहुत ही बलवान्‌ और तेजस्वी पुत्र उत्पन्न हुआ, जिसका नाम 'भरत' रखा गया। </a:t>
            </a:r>
            <a:endParaRPr lang="hi-IN" dirty="0" smtClean="0"/>
          </a:p>
          <a:p>
            <a:pPr algn="just"/>
            <a:r>
              <a:rPr lang="hi-IN" dirty="0" smtClean="0"/>
              <a:t>कहते </a:t>
            </a:r>
            <a:r>
              <a:rPr lang="hi-IN" dirty="0"/>
              <a:t>हैं, 'भारत' नाम 'भरत' के नाम पर ही पड़ा।</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pPr algn="just"/>
            <a:r>
              <a:rPr lang="hi-IN" dirty="0"/>
              <a:t>कुछ दिनों बाद शकुंतला अपने पुत्र को लेकर दुष्यन्त के दरबार में पहुँची। </a:t>
            </a:r>
            <a:endParaRPr lang="hi-IN" dirty="0" smtClean="0"/>
          </a:p>
          <a:p>
            <a:pPr algn="just"/>
            <a:r>
              <a:rPr lang="hi-IN" dirty="0" smtClean="0"/>
              <a:t>परन्तु </a:t>
            </a:r>
            <a:r>
              <a:rPr lang="hi-IN" dirty="0"/>
              <a:t>शकुन्तला को बीच में दुर्वासा ऋषि का शाप मिल चुका था। राजा ने इसे बिल्कुल नहीं पहचाना और स्पष्ट कह दिया कि न तो मैं तुम्हें जानता हूँ और न तुम्हें अपने यहाँ आश्रय दे सकता हूँ</a:t>
            </a:r>
            <a:r>
              <a:rPr lang="hi-IN" dirty="0" smtClean="0"/>
              <a:t>।</a:t>
            </a:r>
          </a:p>
          <a:p>
            <a:pPr algn="just"/>
            <a:r>
              <a:rPr lang="hi-IN" dirty="0" smtClean="0"/>
              <a:t> </a:t>
            </a:r>
            <a:r>
              <a:rPr lang="hi-IN" dirty="0"/>
              <a:t>परंतु इसी अवसर पर एक आकाशवाणी हुई, जिससे राजा को विदित हुआ कि यह मेरी ही पत्नी है और यह पुत्र भी मेरा ही है। </a:t>
            </a:r>
            <a:endParaRPr lang="hi-IN" dirty="0" smtClean="0"/>
          </a:p>
          <a:p>
            <a:pPr algn="just"/>
            <a:r>
              <a:rPr lang="hi-IN" dirty="0" smtClean="0"/>
              <a:t>उन्हें </a:t>
            </a:r>
            <a:r>
              <a:rPr lang="hi-IN" dirty="0"/>
              <a:t>कण्व मुनि के आश्रम की सब बातें स्मरण हो आईं और उन्होंने शकुंतला को अपनी प्रधान रानी बनाकर अपने यहाँ रख लिया।</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algn="just"/>
            <a:r>
              <a:rPr lang="hi-IN" dirty="0"/>
              <a:t>‘अभिज्ञान शाकुन्तलम्’ में अनेक मार्मिक प्रसंगों को उल्लेख किया गया है। </a:t>
            </a:r>
            <a:endParaRPr lang="hi-IN" dirty="0" smtClean="0"/>
          </a:p>
          <a:p>
            <a:pPr algn="just"/>
            <a:r>
              <a:rPr lang="hi-IN" dirty="0" smtClean="0"/>
              <a:t>एक </a:t>
            </a:r>
            <a:r>
              <a:rPr lang="hi-IN" dirty="0"/>
              <a:t>उस समय, जब दुष्यन्त और शकुन्तला का प्रथम मिलन होता है। दूसरा उस समय, जब कण्व शकुन्तला को अपने आश्रम से पतिगृह के लिए विदा करते हैं। </a:t>
            </a:r>
            <a:endParaRPr lang="hi-IN" dirty="0" smtClean="0"/>
          </a:p>
          <a:p>
            <a:pPr algn="just"/>
            <a:r>
              <a:rPr lang="hi-IN" dirty="0" smtClean="0"/>
              <a:t>उस </a:t>
            </a:r>
            <a:r>
              <a:rPr lang="hi-IN" dirty="0"/>
              <a:t>समय तो स्वयं ऋषि कहते हैं कि मेरे जैसे ऋषि को अपनी पालिता कन्या में यह मोह है तो जिनकी औरस पुत्रियां पतिगृह के लिए विदा होती हैं उस समय उनकी क्या स्थिति होती होगी।</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r>
              <a:rPr lang="hi-IN" dirty="0"/>
              <a:t>तीसरा प्रसंग है, शकुन्तला का दुष्यन्त की सभा में उपस्थित होना और दुष्यन्त को उसको पहचानने से इनकार करना। </a:t>
            </a:r>
            <a:endParaRPr lang="hi-IN" dirty="0" smtClean="0"/>
          </a:p>
          <a:p>
            <a:pPr algn="just"/>
            <a:r>
              <a:rPr lang="hi-IN" dirty="0" smtClean="0"/>
              <a:t>चौथा </a:t>
            </a:r>
            <a:r>
              <a:rPr lang="hi-IN" dirty="0"/>
              <a:t>प्रसंग है उस समय का, जब मछुआरे को प्राप्त दुष्यन्त के नाम वाली अंगूठी उसको दिखाई जाती है</a:t>
            </a:r>
            <a:r>
              <a:rPr lang="hi-IN" dirty="0" smtClean="0"/>
              <a:t>।</a:t>
            </a:r>
          </a:p>
          <a:p>
            <a:pPr algn="just"/>
            <a:r>
              <a:rPr lang="hi-IN" dirty="0" smtClean="0"/>
              <a:t>पांचवां </a:t>
            </a:r>
            <a:r>
              <a:rPr lang="hi-IN" dirty="0"/>
              <a:t>प्रसंग मारीचि महर्षि के आश्रम में दुष्यन्त-शकुन्तला के मिलन का।</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8839200" cy="1143000"/>
          </a:xfrm>
        </p:spPr>
        <p:txBody>
          <a:bodyPr>
            <a:normAutofit fontScale="90000"/>
          </a:bodyPr>
          <a:lstStyle/>
          <a:p>
            <a:r>
              <a:rPr lang="hi-IN" b="1" dirty="0"/>
              <a:t>काव्य-सौन्दर्य</a:t>
            </a:r>
            <a:br>
              <a:rPr lang="hi-IN" b="1" dirty="0"/>
            </a:br>
            <a:endParaRPr lang="en-US" b="1" dirty="0"/>
          </a:p>
        </p:txBody>
      </p:sp>
      <p:sp>
        <p:nvSpPr>
          <p:cNvPr id="3" name="Content Placeholder 2"/>
          <p:cNvSpPr>
            <a:spLocks noGrp="1"/>
          </p:cNvSpPr>
          <p:nvPr>
            <p:ph idx="1"/>
          </p:nvPr>
        </p:nvSpPr>
        <p:spPr/>
        <p:txBody>
          <a:bodyPr>
            <a:normAutofit fontScale="92500" lnSpcReduction="10000"/>
          </a:bodyPr>
          <a:lstStyle/>
          <a:p>
            <a:pPr algn="just"/>
            <a:r>
              <a:rPr lang="hi-IN" dirty="0">
                <a:hlinkClick r:id="rId2" tooltip="योहान वुल्फगांग फान गेटे"/>
              </a:rPr>
              <a:t>जर्मन कवि गेटे</a:t>
            </a:r>
            <a:r>
              <a:rPr lang="hi-IN" dirty="0"/>
              <a:t> ने अभिज्ञान शाकुन्तलं के बारे में कहा था-</a:t>
            </a:r>
          </a:p>
          <a:p>
            <a:pPr algn="just"/>
            <a:r>
              <a:rPr lang="hi-IN" i="1" dirty="0" smtClean="0"/>
              <a:t>‘‘यदि तुम युवावस्था के फूल प्रौढ़ावस्था के फल और अन्य ऐसी सामग्रियां एक ही स्थान पर खोजना चाहो जिनसे आत्मा प्रभावित होता हो, तृप्त होता हो और शान्ति पाता हो, अर्थात् यदि तुम स्वर्ग और मर्त्यलोक को एक ही स्थान पर देखना चाहते हो तो मेरे मुख से सहसा एक ही नाम निकल पड़ता है - शाकुन्तलम्, महान कवि कालिदास की एक अमर रचना !’’</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pPr algn="just"/>
            <a:r>
              <a:rPr lang="hi-IN" dirty="0"/>
              <a:t>इसी प्रकार संस्कृत के विद्वानों में यह श्लोक प्रसिद्ध है-</a:t>
            </a:r>
          </a:p>
          <a:p>
            <a:pPr algn="just"/>
            <a:r>
              <a:rPr lang="hi-IN" b="1" dirty="0" smtClean="0"/>
              <a:t>काव्येषु नाटकं रम्यं तत्र रम्या शकुन्तला</a:t>
            </a:r>
            <a:r>
              <a:rPr lang="hi-IN" dirty="0" smtClean="0"/>
              <a:t>।</a:t>
            </a:r>
            <a:r>
              <a:rPr lang="hi-IN" b="1" dirty="0" smtClean="0"/>
              <a:t>तत्रापि च चतुर्थोऽकस्तत्र श्लोकचतुष्टयम्</a:t>
            </a:r>
            <a:r>
              <a:rPr lang="hi-IN" dirty="0" smtClean="0"/>
              <a:t>॥</a:t>
            </a:r>
          </a:p>
          <a:p>
            <a:pPr algn="just"/>
            <a:r>
              <a:rPr lang="hi-IN" dirty="0" smtClean="0"/>
              <a:t>इसका </a:t>
            </a:r>
            <a:r>
              <a:rPr lang="hi-IN" dirty="0"/>
              <a:t>अर्थ है - </a:t>
            </a:r>
            <a:r>
              <a:rPr lang="hi-IN" i="1" dirty="0"/>
              <a:t>काव्य के जितने भी प्रकार हैं उनमें नाटक विशेष सुन्दर होता है। नाटकों में भी काव्य-सौन्दर्य की दृष्टि से अभिज्ञान शाकुन्तलं का नाम सबसे ऊपर है। अभिज्ञान शाकुन्तलं का नाम सबसे ऊपर है। अभिज्ञान शाकुन्तलं में भी उसका चतुर्थ अंक और इस अंक में भी चौथा श्लोक तो बहुत ही रमणीय है।</a:t>
            </a:r>
            <a:endParaRPr lang="hi-IN" dirty="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pPr algn="just"/>
            <a:r>
              <a:rPr lang="hi-IN" dirty="0"/>
              <a:t>अभिज्ञान शाकुन्तल में नाटकीयता के साथ-साथ काव्य का अंश भी यथेष्ट मात्रा में है। इसमें </a:t>
            </a:r>
            <a:r>
              <a:rPr lang="hi-IN" dirty="0">
                <a:hlinkClick r:id="rId2" tooltip="शृंगार रस"/>
              </a:rPr>
              <a:t>शृंगार</a:t>
            </a:r>
            <a:r>
              <a:rPr lang="hi-IN" dirty="0"/>
              <a:t> मुख्य रस है; और उसके संयोग तथा वियोग दोनों ही पक्षों का परिपाक सुन्दर रूप में हुआ है। </a:t>
            </a:r>
            <a:endParaRPr lang="hi-IN" dirty="0" smtClean="0"/>
          </a:p>
          <a:p>
            <a:pPr algn="just"/>
            <a:r>
              <a:rPr lang="hi-IN" dirty="0" smtClean="0"/>
              <a:t>इसके </a:t>
            </a:r>
            <a:r>
              <a:rPr lang="hi-IN" dirty="0"/>
              <a:t>अतिरिक्त हास्य, वीर तथा करुण रस की भी जहां-तहां अच्छी अभिव्यक्ति हुई है। स्थान-स्थान पर सुन्दर और मनोहरिणी उतप्रेक्षाएं न केवल पाठक को चमत्कृत कर देती हैं, किन्तु अभीष्ट भाव की तीव्रता को बढ़ाने में ही सहायक होती हैं। </a:t>
            </a:r>
            <a:endParaRPr lang="hi-IN" dirty="0" smtClean="0"/>
          </a:p>
          <a:p>
            <a:pPr algn="just"/>
            <a:r>
              <a:rPr lang="hi-IN" dirty="0" smtClean="0"/>
              <a:t>सारे </a:t>
            </a:r>
            <a:r>
              <a:rPr lang="hi-IN" dirty="0"/>
              <a:t>नाटक में कालिदास ने अपनी उपमाओं और उत्प्रेक्षाओं का उपयोग कहीं भी केवल अलंकार-प्रदर्शन के लिए नहीं किया। प्रत्येक स्थान पर उनकी उपमा या उत्प्रेक्षा अर्थ की अभिव्यक्ति को रसपूर्ण बनाने में सहायक हुई है।</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pPr algn="just"/>
            <a:r>
              <a:rPr lang="hi-IN" dirty="0"/>
              <a:t>कालिदास अपनी </a:t>
            </a:r>
            <a:r>
              <a:rPr lang="hi-IN" b="1" dirty="0"/>
              <a:t>उपमाओं </a:t>
            </a:r>
            <a:r>
              <a:rPr lang="hi-IN" dirty="0"/>
              <a:t>के लिए संस्कृत-साहित्य में प्रसिद्ध हैं। शाकुन्तल में भी उनकी उपयुक्त उपमा चुनने की शक्ति भली-भांति प्रकट हुई</a:t>
            </a:r>
            <a:r>
              <a:rPr lang="hi-IN" dirty="0" smtClean="0"/>
              <a:t>।</a:t>
            </a:r>
          </a:p>
          <a:p>
            <a:pPr algn="just"/>
            <a:r>
              <a:rPr lang="hi-IN" dirty="0" smtClean="0"/>
              <a:t>शकुन्तला </a:t>
            </a:r>
            <a:r>
              <a:rPr lang="hi-IN" dirty="0"/>
              <a:t>के विषय में एक जगह राजा दुष्यन्त कहते हैं कि ‘वह ऐसा फूल है, जिसे किसी ने सूंघा नहीं है; ऐसा नवपल्लव है, जिस पर किसी के नखों की खरोंच नहीं लगी; ऐसा रत्न है, जिसमें छेद नहीं किया गया और ऐसा मधु है, जिसका स्वाद किसी ने चखा नहीं है।’ </a:t>
            </a:r>
            <a:endParaRPr lang="hi-IN"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85000" lnSpcReduction="10000"/>
          </a:bodyPr>
          <a:lstStyle/>
          <a:p>
            <a:r>
              <a:rPr lang="hi-IN" dirty="0"/>
              <a:t>इन उपमाओं के द्वारा शकुन्तला के सौंदर्य की एक अनोखी झलक हमारी आंखों के सामने आ जाती है</a:t>
            </a:r>
            <a:r>
              <a:rPr lang="hi-IN" dirty="0" smtClean="0"/>
              <a:t>।</a:t>
            </a:r>
          </a:p>
          <a:p>
            <a:r>
              <a:rPr lang="hi-IN" dirty="0" smtClean="0"/>
              <a:t>इसी </a:t>
            </a:r>
            <a:r>
              <a:rPr lang="hi-IN" dirty="0"/>
              <a:t>प्रकार पांचवें अंक में दुश्यन्त शकुन्तला का परित्याग करते हुए कहते हैं कि ‘हे तपस्विनी, क्या तुम वैसे ही अपने कुल को कलंकित करना और मुझे पतित करना चाहती हो, जैसे तट को तोड़कर बहने वाली नदी तट के वृक्ष को तो गिराती ही है और अपने जल को भी मलिन कर लेती है।’ </a:t>
            </a:r>
            <a:endParaRPr lang="hi-IN" dirty="0" smtClean="0"/>
          </a:p>
          <a:p>
            <a:r>
              <a:rPr lang="hi-IN" dirty="0" smtClean="0"/>
              <a:t>यहां </a:t>
            </a:r>
            <a:r>
              <a:rPr lang="hi-IN" dirty="0"/>
              <a:t>शकुन्तला की तट को तोड़कर बहने वाली नदी से दी गई उपमा राजा के मनोभाव को व्यक्त करने में विशेष रूप से सहायक होती है।</a:t>
            </a:r>
            <a:endParaRPr lang="en-US" dirty="0"/>
          </a:p>
          <a:p>
            <a:endParaRPr lang="en-IN" dirty="0"/>
          </a:p>
        </p:txBody>
      </p:sp>
    </p:spTree>
    <p:extLst>
      <p:ext uri="{BB962C8B-B14F-4D97-AF65-F5344CB8AC3E}">
        <p14:creationId xmlns:p14="http://schemas.microsoft.com/office/powerpoint/2010/main" val="31208071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TotalTime>
  <Words>614</Words>
  <Application>Microsoft Office PowerPoint</Application>
  <PresentationFormat>On-screen Show (4:3)</PresentationFormat>
  <Paragraphs>39</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Mangal</vt:lpstr>
      <vt:lpstr>Office Theme</vt:lpstr>
      <vt:lpstr>अभिज्ञानशाकुन्तलम् </vt:lpstr>
      <vt:lpstr>कथावस्तु</vt:lpstr>
      <vt:lpstr>अभिज्ञानशाकुन्तलम्  की कथा </vt:lpstr>
      <vt:lpstr>PowerPoint Presentation</vt:lpstr>
      <vt:lpstr>PowerPoint Presentation</vt:lpstr>
      <vt:lpstr>PowerPoint Presentation</vt:lpstr>
      <vt:lpstr>PowerPoint Presentation</vt:lpstr>
      <vt:lpstr>काव्य-सौन्दर्य </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अभिज्ञानशाकुन्तलम् </dc:title>
  <dc:creator>IGNOUPAONTA</dc:creator>
  <cp:lastModifiedBy>hp</cp:lastModifiedBy>
  <cp:revision>9</cp:revision>
  <dcterms:created xsi:type="dcterms:W3CDTF">2022-07-17T08:04:32Z</dcterms:created>
  <dcterms:modified xsi:type="dcterms:W3CDTF">2022-07-29T06:03:35Z</dcterms:modified>
</cp:coreProperties>
</file>